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</p:sldMasterIdLst>
  <p:notesMasterIdLst>
    <p:notesMasterId r:id="rId23"/>
  </p:notesMasterIdLst>
  <p:handoutMasterIdLst>
    <p:handoutMasterId r:id="rId24"/>
  </p:handoutMasterIdLst>
  <p:sldIdLst>
    <p:sldId id="353" r:id="rId2"/>
    <p:sldId id="396" r:id="rId3"/>
    <p:sldId id="438" r:id="rId4"/>
    <p:sldId id="437" r:id="rId5"/>
    <p:sldId id="428" r:id="rId6"/>
    <p:sldId id="439" r:id="rId7"/>
    <p:sldId id="343" r:id="rId8"/>
    <p:sldId id="431" r:id="rId9"/>
    <p:sldId id="443" r:id="rId10"/>
    <p:sldId id="444" r:id="rId11"/>
    <p:sldId id="423" r:id="rId12"/>
    <p:sldId id="457" r:id="rId13"/>
    <p:sldId id="440" r:id="rId14"/>
    <p:sldId id="446" r:id="rId15"/>
    <p:sldId id="447" r:id="rId16"/>
    <p:sldId id="450" r:id="rId17"/>
    <p:sldId id="449" r:id="rId18"/>
    <p:sldId id="453" r:id="rId19"/>
    <p:sldId id="454" r:id="rId20"/>
    <p:sldId id="455" r:id="rId21"/>
    <p:sldId id="348" r:id="rId22"/>
  </p:sldIdLst>
  <p:sldSz cx="12192000" cy="6858000"/>
  <p:notesSz cx="7315200" cy="9601200"/>
  <p:custDataLst>
    <p:tags r:id="rId25"/>
  </p:custDataLst>
  <p:defaultTextStyle>
    <a:defPPr>
      <a:defRPr lang="en-US"/>
    </a:defPPr>
    <a:lvl1pPr marL="0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2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8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5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0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7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3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69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" userDrawn="1">
          <p15:clr>
            <a:srgbClr val="A4A3A4"/>
          </p15:clr>
        </p15:guide>
        <p15:guide id="2" pos="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olumbia University" initials="CU" lastIdx="11" clrIdx="0"/>
  <p:cmAuthor id="1" name="Cheng, Freddy" initials="FC" lastIdx="1" clrIdx="1"/>
  <p:cmAuthor id="2" name="Maria O'Brien" initials="MO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9DAA"/>
    <a:srgbClr val="286FB7"/>
    <a:srgbClr val="E68323"/>
    <a:srgbClr val="D5E7F4"/>
    <a:srgbClr val="1D2763"/>
    <a:srgbClr val="A9B52A"/>
    <a:srgbClr val="641868"/>
    <a:srgbClr val="D33320"/>
    <a:srgbClr val="4990D7"/>
    <a:srgbClr val="89B2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27" autoAdjust="0"/>
    <p:restoredTop sz="94877" autoAdjust="0"/>
  </p:normalViewPr>
  <p:slideViewPr>
    <p:cSldViewPr>
      <p:cViewPr varScale="1">
        <p:scale>
          <a:sx n="128" d="100"/>
          <a:sy n="128" d="100"/>
        </p:scale>
        <p:origin x="176" y="200"/>
      </p:cViewPr>
      <p:guideLst>
        <p:guide orient="horz" pos="384"/>
        <p:guide pos="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786" y="-11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5" y="2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2968" y="2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/>
          <a:lstStyle>
            <a:lvl1pPr algn="r">
              <a:defRPr sz="1000"/>
            </a:lvl1pPr>
          </a:lstStyle>
          <a:p>
            <a:fld id="{42DE4DD6-0497-4073-A07F-BACAF3B5AA44}" type="datetimeFigureOut">
              <a:rPr lang="en-US" smtClean="0"/>
              <a:t>4/2/22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5" y="9118663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2968" y="9118663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 anchor="b"/>
          <a:lstStyle>
            <a:lvl1pPr algn="r">
              <a:defRPr sz="1000"/>
            </a:lvl1pPr>
          </a:lstStyle>
          <a:p>
            <a:fld id="{889A981B-1A9B-4905-B523-5D15ED53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18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3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/>
          <a:lstStyle>
            <a:lvl1pPr algn="r">
              <a:defRPr sz="1000"/>
            </a:lvl1pPr>
          </a:lstStyle>
          <a:p>
            <a:fld id="{B1EB5D17-1482-4B71-829E-DEE524F3DC4D}" type="datetimeFigureOut">
              <a:rPr lang="en-US" smtClean="0"/>
              <a:t>4/2/22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19138"/>
            <a:ext cx="6399212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2605" tIns="41302" rIns="82605" bIns="4130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1"/>
            <a:ext cx="5852160" cy="4320540"/>
          </a:xfrm>
          <a:prstGeom prst="rect">
            <a:avLst/>
          </a:prstGeom>
        </p:spPr>
        <p:txBody>
          <a:bodyPr vert="horz" lIns="82605" tIns="41302" rIns="82605" bIns="4130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 anchor="b"/>
          <a:lstStyle>
            <a:lvl1pPr algn="r">
              <a:defRPr sz="1000"/>
            </a:lvl1pPr>
          </a:lstStyle>
          <a:p>
            <a:fld id="{45F8B6A7-DB98-47EE-9BB0-6897AB4B3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15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2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8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5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0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7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3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69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19138"/>
            <a:ext cx="6399212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5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08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19138"/>
            <a:ext cx="6399212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16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19138"/>
            <a:ext cx="6399212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158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59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0E2E71A-3261-9645-8BF4-05418ADCA3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16637" y="2514600"/>
            <a:ext cx="6062198" cy="2514600"/>
          </a:xfrm>
        </p:spPr>
        <p:txBody>
          <a:bodyPr anchor="t">
            <a:normAutofit/>
          </a:bodyPr>
          <a:lstStyle>
            <a:lvl1pPr algn="r">
              <a:defRPr sz="3600" b="1" cap="all" baseline="0">
                <a:latin typeface="Circular Std Book" panose="020B0604020101020102" pitchFamily="34" charset="77"/>
                <a:cs typeface="Circular Std Book" panose="020B0604020101020102" pitchFamily="34" charset="77"/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4C130B4-1983-AE46-94D5-F95EA9C11F1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94749" y="5449838"/>
            <a:ext cx="7721600" cy="1066800"/>
          </a:xfrm>
        </p:spPr>
        <p:txBody>
          <a:bodyPr>
            <a:normAutofit/>
          </a:bodyPr>
          <a:lstStyle>
            <a:lvl1pPr marL="0" indent="0" algn="r">
              <a:buNone/>
              <a:defRPr sz="2400" b="0" i="0" cap="none" baseline="0">
                <a:solidFill>
                  <a:schemeClr val="tx1">
                    <a:lumMod val="75000"/>
                  </a:schemeClr>
                </a:solidFill>
                <a:latin typeface="Proxima Nova Rg" panose="02000506030000020004" pitchFamily="2" charset="0"/>
                <a:ea typeface="Proxima Nova Rg" panose="02000506030000020004" pitchFamily="2" charset="0"/>
                <a:cs typeface="Proxima Nova Rg" panose="02000506030000020004" pitchFamily="2" charset="0"/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D6E92-8B77-684E-97B0-F58F65E12A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533400"/>
            <a:ext cx="7162800" cy="597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52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655828" y="1833660"/>
            <a:ext cx="7735824" cy="4101472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310896" marR="0" indent="-310896" algn="l" defTabSz="914400" rtl="0" eaLnBrk="1" fontAlgn="auto" latinLnBrk="0" hangingPunct="1">
              <a:lnSpc>
                <a:spcPts val="2600"/>
              </a:lnSpc>
              <a:spcBef>
                <a:spcPts val="600"/>
              </a:spcBef>
              <a:spcAft>
                <a:spcPts val="0"/>
              </a:spcAft>
              <a:buClr>
                <a:srgbClr val="1D4F91"/>
              </a:buClr>
              <a:buSzPct val="100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658368" y="986619"/>
            <a:ext cx="10515600" cy="716084"/>
          </a:xfrm>
          <a:prstGeom prst="rect">
            <a:avLst/>
          </a:prstGeom>
        </p:spPr>
        <p:txBody>
          <a:bodyPr rIns="0" anchor="b">
            <a:noAutofit/>
          </a:bodyPr>
          <a:lstStyle>
            <a:lvl1pPr>
              <a:lnSpc>
                <a:spcPct val="80000"/>
              </a:lnSpc>
              <a:defRPr sz="3600" b="0" i="0">
                <a:solidFill>
                  <a:srgbClr val="1D4F9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2862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D457510-F397-584B-AD96-6BFD7262B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14400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503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10972800" cy="4953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>
                <a:latin typeface="Proxima Nova Rg" panose="02000506030000020004" pitchFamily="2" charset="0"/>
              </a:defRPr>
            </a:lvl1pPr>
            <a:lvl2pPr marL="742862">
              <a:lnSpc>
                <a:spcPct val="100000"/>
              </a:lnSpc>
              <a:spcBef>
                <a:spcPts val="0"/>
              </a:spcBef>
              <a:defRPr sz="2400">
                <a:solidFill>
                  <a:srgbClr val="389DAA"/>
                </a:solidFill>
                <a:latin typeface="Proxima Nova Rg" panose="02000506030000020004" pitchFamily="2" charset="0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6DB55A70-A879-4C4A-9B59-B1588052D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14400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349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46400" y="1600205"/>
            <a:ext cx="8636000" cy="46735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4"/>
            <a:endParaRPr lang="en-US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B113509E-B73E-F943-970E-05D08191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14400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4044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4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863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7"/>
            <a:ext cx="5386917" cy="639763"/>
          </a:xfrm>
        </p:spPr>
        <p:txBody>
          <a:bodyPr anchor="b">
            <a:normAutofit/>
          </a:bodyPr>
          <a:lstStyle>
            <a:lvl1pPr marL="0" indent="0">
              <a:buNone/>
              <a:defRPr sz="3000" b="1"/>
            </a:lvl1pPr>
            <a:lvl2pPr marL="457146" indent="0">
              <a:buNone/>
              <a:defRPr sz="2000" b="1"/>
            </a:lvl2pPr>
            <a:lvl3pPr marL="914292" indent="0">
              <a:buNone/>
              <a:defRPr sz="1800" b="1"/>
            </a:lvl3pPr>
            <a:lvl4pPr marL="1371438" indent="0">
              <a:buNone/>
              <a:defRPr sz="1600" b="1"/>
            </a:lvl4pPr>
            <a:lvl5pPr marL="1828585" indent="0">
              <a:buNone/>
              <a:defRPr sz="1600" b="1"/>
            </a:lvl5pPr>
            <a:lvl6pPr marL="2285730" indent="0">
              <a:buNone/>
              <a:defRPr sz="1600" b="1"/>
            </a:lvl6pPr>
            <a:lvl7pPr marL="2742877" indent="0">
              <a:buNone/>
              <a:defRPr sz="1600" b="1"/>
            </a:lvl7pPr>
            <a:lvl8pPr marL="3200023" indent="0">
              <a:buNone/>
              <a:defRPr sz="1600" b="1"/>
            </a:lvl8pPr>
            <a:lvl9pPr marL="365716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0" y="1535117"/>
            <a:ext cx="5389033" cy="639763"/>
          </a:xfrm>
        </p:spPr>
        <p:txBody>
          <a:bodyPr anchor="b">
            <a:normAutofit/>
          </a:bodyPr>
          <a:lstStyle>
            <a:lvl1pPr marL="0" indent="0">
              <a:buNone/>
              <a:defRPr sz="3000" b="1"/>
            </a:lvl1pPr>
            <a:lvl2pPr marL="457146" indent="0">
              <a:buNone/>
              <a:defRPr sz="2000" b="1"/>
            </a:lvl2pPr>
            <a:lvl3pPr marL="914292" indent="0">
              <a:buNone/>
              <a:defRPr sz="1800" b="1"/>
            </a:lvl3pPr>
            <a:lvl4pPr marL="1371438" indent="0">
              <a:buNone/>
              <a:defRPr sz="1600" b="1"/>
            </a:lvl4pPr>
            <a:lvl5pPr marL="1828585" indent="0">
              <a:buNone/>
              <a:defRPr sz="1600" b="1"/>
            </a:lvl5pPr>
            <a:lvl6pPr marL="2285730" indent="0">
              <a:buNone/>
              <a:defRPr sz="1600" b="1"/>
            </a:lvl6pPr>
            <a:lvl7pPr marL="2742877" indent="0">
              <a:buNone/>
              <a:defRPr sz="1600" b="1"/>
            </a:lvl7pPr>
            <a:lvl8pPr marL="3200023" indent="0">
              <a:buNone/>
              <a:defRPr sz="1600" b="1"/>
            </a:lvl8pPr>
            <a:lvl9pPr marL="365716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8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0832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7644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7" y="273053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6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7" y="1435104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6" indent="0">
              <a:buNone/>
              <a:defRPr sz="1200"/>
            </a:lvl2pPr>
            <a:lvl3pPr marL="914292" indent="0">
              <a:buNone/>
              <a:defRPr sz="1000"/>
            </a:lvl3pPr>
            <a:lvl4pPr marL="1371438" indent="0">
              <a:buNone/>
              <a:defRPr sz="900"/>
            </a:lvl4pPr>
            <a:lvl5pPr marL="1828585" indent="0">
              <a:buNone/>
              <a:defRPr sz="900"/>
            </a:lvl5pPr>
            <a:lvl6pPr marL="2285730" indent="0">
              <a:buNone/>
              <a:defRPr sz="900"/>
            </a:lvl6pPr>
            <a:lvl7pPr marL="2742877" indent="0">
              <a:buNone/>
              <a:defRPr sz="900"/>
            </a:lvl7pPr>
            <a:lvl8pPr marL="3200023" indent="0">
              <a:buNone/>
              <a:defRPr sz="900"/>
            </a:lvl8pPr>
            <a:lvl9pPr marL="365716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5476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8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6" indent="0">
              <a:buNone/>
              <a:defRPr sz="2800"/>
            </a:lvl2pPr>
            <a:lvl3pPr marL="914292" indent="0">
              <a:buNone/>
              <a:defRPr sz="2400"/>
            </a:lvl3pPr>
            <a:lvl4pPr marL="1371438" indent="0">
              <a:buNone/>
              <a:defRPr sz="2000"/>
            </a:lvl4pPr>
            <a:lvl5pPr marL="1828585" indent="0">
              <a:buNone/>
              <a:defRPr sz="2000"/>
            </a:lvl5pPr>
            <a:lvl6pPr marL="2285730" indent="0">
              <a:buNone/>
              <a:defRPr sz="2000"/>
            </a:lvl6pPr>
            <a:lvl7pPr marL="2742877" indent="0">
              <a:buNone/>
              <a:defRPr sz="2000"/>
            </a:lvl7pPr>
            <a:lvl8pPr marL="3200023" indent="0">
              <a:buNone/>
              <a:defRPr sz="2000"/>
            </a:lvl8pPr>
            <a:lvl9pPr marL="365716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5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46" indent="0">
              <a:buNone/>
              <a:defRPr sz="1200"/>
            </a:lvl2pPr>
            <a:lvl3pPr marL="914292" indent="0">
              <a:buNone/>
              <a:defRPr sz="1000"/>
            </a:lvl3pPr>
            <a:lvl4pPr marL="1371438" indent="0">
              <a:buNone/>
              <a:defRPr sz="900"/>
            </a:lvl4pPr>
            <a:lvl5pPr marL="1828585" indent="0">
              <a:buNone/>
              <a:defRPr sz="900"/>
            </a:lvl5pPr>
            <a:lvl6pPr marL="2285730" indent="0">
              <a:buNone/>
              <a:defRPr sz="900"/>
            </a:lvl6pPr>
            <a:lvl7pPr marL="2742877" indent="0">
              <a:buNone/>
              <a:defRPr sz="900"/>
            </a:lvl7pPr>
            <a:lvl8pPr marL="3200023" indent="0">
              <a:buNone/>
              <a:defRPr sz="900"/>
            </a:lvl8pPr>
            <a:lvl9pPr marL="365716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041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14400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81554"/>
            <a:ext cx="10972800" cy="4766847"/>
          </a:xfrm>
          <a:prstGeom prst="rect">
            <a:avLst/>
          </a:prstGeom>
        </p:spPr>
        <p:txBody>
          <a:bodyPr vert="horz" lIns="91429" tIns="45714" rIns="91429" bIns="4571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203200" y="6553200"/>
            <a:ext cx="117856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28605" y="6519446"/>
            <a:ext cx="580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1345B3D-9E2B-4648-B8DA-C1967F580BC1}" type="slidenum">
              <a:rPr lang="en-US" sz="1600" smtClean="0">
                <a:solidFill>
                  <a:schemeClr val="accent2"/>
                </a:solidFill>
              </a:rPr>
              <a:pPr algn="ctr"/>
              <a:t>‹#›</a:t>
            </a:fld>
            <a:endParaRPr lang="en-US" sz="160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B6D103-1E30-B241-AD2B-7C607B845E48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12" y="87319"/>
            <a:ext cx="2754321" cy="34589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8F1E613-52C8-EE48-9978-042D21FA3892}"/>
              </a:ext>
            </a:extLst>
          </p:cNvPr>
          <p:cNvCxnSpPr>
            <a:cxnSpLocks/>
          </p:cNvCxnSpPr>
          <p:nvPr userDrawn="1"/>
        </p:nvCxnSpPr>
        <p:spPr>
          <a:xfrm flipH="1">
            <a:off x="3048000" y="406280"/>
            <a:ext cx="77724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DD7B6A3A-1733-184B-935C-0F780A5F22A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053969" y="814"/>
            <a:ext cx="1056861" cy="1217569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76471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05" r:id="rId2"/>
    <p:sldLayoutId id="2147483706" r:id="rId3"/>
    <p:sldLayoutId id="2147483707" r:id="rId4"/>
    <p:sldLayoutId id="2147483709" r:id="rId5"/>
    <p:sldLayoutId id="2147483710" r:id="rId6"/>
    <p:sldLayoutId id="2147483712" r:id="rId7"/>
    <p:sldLayoutId id="2147483713" r:id="rId8"/>
    <p:sldLayoutId id="2147483714" r:id="rId9"/>
    <p:sldLayoutId id="2147483716" r:id="rId10"/>
  </p:sldLayoutIdLst>
  <p:hf hdr="0" ftr="0" dt="0"/>
  <p:txStyles>
    <p:titleStyle>
      <a:lvl1pPr algn="l" defTabSz="914292" rtl="0" eaLnBrk="1" latinLnBrk="0" hangingPunct="1">
        <a:spcBef>
          <a:spcPct val="0"/>
        </a:spcBef>
        <a:buNone/>
        <a:defRPr sz="4200" b="1" i="0" kern="1200">
          <a:solidFill>
            <a:srgbClr val="286FB7"/>
          </a:solidFill>
          <a:effectLst/>
          <a:latin typeface="Circular Std Book" panose="020B0604020101020102" pitchFamily="34" charset="77"/>
          <a:ea typeface="+mj-ea"/>
          <a:cs typeface="Circular Std Book" panose="020B0604020101020102" pitchFamily="34" charset="77"/>
        </a:defRPr>
      </a:lvl1pPr>
    </p:titleStyle>
    <p:bodyStyle>
      <a:lvl1pPr marL="342860" indent="-342860" algn="l" defTabSz="91429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286FB7"/>
          </a:solidFill>
          <a:effectLst/>
          <a:latin typeface="Proxima Nova Rg" panose="02000506030000020004" pitchFamily="2" charset="0"/>
          <a:ea typeface="+mn-ea"/>
          <a:cs typeface="+mn-cs"/>
        </a:defRPr>
      </a:lvl1pPr>
      <a:lvl2pPr marL="742862" marR="0" indent="-285717" algn="l" defTabSz="91429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sz="2400" b="0" kern="1200">
          <a:solidFill>
            <a:srgbClr val="389DAA"/>
          </a:solidFill>
          <a:effectLst/>
          <a:latin typeface="Proxima Nova Rg" panose="02000506030000020004" pitchFamily="2" charset="0"/>
          <a:ea typeface="+mn-ea"/>
          <a:cs typeface="+mn-cs"/>
        </a:defRPr>
      </a:lvl2pPr>
      <a:lvl3pPr marL="1142865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286FB7"/>
          </a:solidFill>
          <a:effectLst/>
          <a:latin typeface="+mn-lt"/>
          <a:ea typeface="+mn-ea"/>
          <a:cs typeface="+mn-cs"/>
        </a:defRPr>
      </a:lvl3pPr>
      <a:lvl4pPr marL="1600012" indent="-228573" algn="l" defTabSz="914292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rgbClr val="286FB7"/>
          </a:solidFill>
          <a:effectLst/>
          <a:latin typeface="+mn-lt"/>
          <a:ea typeface="+mn-ea"/>
          <a:cs typeface="+mn-cs"/>
        </a:defRPr>
      </a:lvl4pPr>
      <a:lvl5pPr marL="1828585" marR="0" indent="0" algn="l" defTabSz="91429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None/>
        <a:tabLst/>
        <a:defRPr sz="2600" kern="1200">
          <a:solidFill>
            <a:srgbClr val="286FB7"/>
          </a:solidFill>
          <a:effectLst/>
          <a:latin typeface="+mn-lt"/>
          <a:ea typeface="+mn-ea"/>
          <a:cs typeface="+mn-cs"/>
        </a:defRPr>
      </a:lvl5pPr>
      <a:lvl6pPr marL="2514304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0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7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42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2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8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5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0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7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3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9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The Emergence </a:t>
            </a:r>
            <a:br>
              <a:rPr lang="en-US" dirty="0"/>
            </a:br>
            <a:r>
              <a:rPr lang="en-US" dirty="0"/>
              <a:t>and future of </a:t>
            </a:r>
            <a:br>
              <a:rPr lang="en-US" dirty="0"/>
            </a:br>
            <a:r>
              <a:rPr lang="en-US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Jeff Goldsmith, PhD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Columbia Biostatistics</a:t>
            </a:r>
          </a:p>
        </p:txBody>
      </p:sp>
    </p:spTree>
    <p:extLst>
      <p:ext uri="{BB962C8B-B14F-4D97-AF65-F5344CB8AC3E}">
        <p14:creationId xmlns:p14="http://schemas.microsoft.com/office/powerpoint/2010/main" val="3120975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3F902C-5AFF-3042-85C2-94C62DEC5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data scientist is a statistician who’s useful”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E9E74A-163F-5649-9F84-B0289F4D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from Hadley Wickham (roughly)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DB5E2C-31A4-B845-AEDA-2AB3D59F56DE}"/>
              </a:ext>
            </a:extLst>
          </p:cNvPr>
          <p:cNvSpPr txBox="1"/>
          <p:nvPr/>
        </p:nvSpPr>
        <p:spPr>
          <a:xfrm>
            <a:off x="6350000" y="2214880"/>
            <a:ext cx="4495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11B69-6632-0A41-BA94-8426522CE179}"/>
              </a:ext>
            </a:extLst>
          </p:cNvPr>
          <p:cNvSpPr txBox="1"/>
          <p:nvPr/>
        </p:nvSpPr>
        <p:spPr>
          <a:xfrm>
            <a:off x="1231900" y="2209800"/>
            <a:ext cx="4495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🤦‍♂️🙁😡👎🙄🙁🤦‍♂️😑🙄👎😡🙁🤦‍♂️🙁👎😡🤦‍♂️🙄😑🤬👎🙄😑🤦‍♂️🥱🤦‍♂️😑😡🙄🤦‍♂️🙁😡👎🙄🙁🤦‍♂️😑🙄👎😡🙁🤦‍♂️🙁👎😡🤦‍♂️🙄😑🤬👎🙄😑🤦‍♂️🥱😑🙄🤦‍♂️🙁😡👎🙄🙁🤦‍♂️😑🙄👎😡🙁🤦‍♂️🙁👎😡🤦‍♂️🤦‍♂️🙁😡👎🙄🙁🤦‍♂️😑🙄👎😡🙁🤦‍♂️🙁👎😡🤦‍♂️🙄😑🤬👎🙄😑🙄😑🤬👎🙄😑🤦‍♂️🥱🤦‍♂️😑😡🙄🤦‍♂️🙁😡👎🙄🙁🤦‍♂️😑🙄👎😡🙁🤦‍♂️🙁👎😡🤦‍♂️🙄😑🤬👎🙄😑😑🤦‍♂️🥱🤦‍♂️😑😡🙄🤦‍♂️🙁😡👎🙄🙁🤦‍♂️😑🙄👎😡🙁🤦‍♂️🙁👎😡🤦‍♂️🙄😑🤬👎🙄😑🤦‍♂️🥱🤦‍♂️😑😡😑🤦‍♂️🥱🙁🤦‍♂️😑🙄👎😡🙁🤦‍♂️🙁👎😡🤦‍♂️🙄😑🤬👎🙄😑🤦‍♂️🥱🤦‍♂️😑😡🙄😑🤬👎🙄😑🤦‍♂️🥱🤦‍♂️😑😡🙄🤦‍♂️🙁😡👎🙄🙁🤦‍♂️😑🙄👎😡🙁🤦‍♂️🙁👎😡🤦‍♂️🙄😑🤬👎🙄😑😑🤦‍♂️🥱🤦‍♂️😑😡😡👎🙄🙁🤦‍♂️😑🙄👎😡🙁🤦‍♂️🙁👎😡🤦‍♂️🙄😑🤬👎🙄😑🙄🙄</a:t>
            </a:r>
          </a:p>
        </p:txBody>
      </p:sp>
    </p:spTree>
    <p:extLst>
      <p:ext uri="{BB962C8B-B14F-4D97-AF65-F5344CB8AC3E}">
        <p14:creationId xmlns:p14="http://schemas.microsoft.com/office/powerpoint/2010/main" val="192366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01C549-758A-CA42-9442-44BA7A25A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easy, in 2021, to forget what the statistical identity crisis phase was like</a:t>
            </a:r>
          </a:p>
          <a:p>
            <a:r>
              <a:rPr lang="en-US" dirty="0"/>
              <a:t>But that was a whole thing, for quite a while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CA80D8-0873-1A4F-B76E-C6CABE51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question is understandable	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DDA8A95-E237-1949-AA45-1AEC80B67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73" y="2346960"/>
            <a:ext cx="497430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70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01C549-758A-CA42-9442-44BA7A25A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science emerged in parallel to six broad trends:</a:t>
            </a:r>
          </a:p>
          <a:p>
            <a:pPr lvl="1"/>
            <a:r>
              <a:rPr lang="en-US" dirty="0"/>
              <a:t>Big data</a:t>
            </a:r>
          </a:p>
          <a:p>
            <a:pPr lvl="1"/>
            <a:r>
              <a:rPr lang="en-US" dirty="0"/>
              <a:t>Emphasis on prediction</a:t>
            </a:r>
          </a:p>
          <a:p>
            <a:pPr lvl="1"/>
            <a:r>
              <a:rPr lang="en-US" dirty="0"/>
              <a:t>Reproducibility crisis in science</a:t>
            </a:r>
          </a:p>
          <a:p>
            <a:pPr lvl="1"/>
            <a:r>
              <a:rPr lang="en-US" dirty="0"/>
              <a:t>Interdisciplinary research</a:t>
            </a:r>
          </a:p>
          <a:p>
            <a:pPr lvl="1"/>
            <a:r>
              <a:rPr lang="en-US" dirty="0"/>
              <a:t>Diversity, equity, and inclusion</a:t>
            </a:r>
          </a:p>
          <a:p>
            <a:pPr lvl="1"/>
            <a:r>
              <a:rPr lang="en-US" dirty="0"/>
              <a:t>Everything should be on the internet</a:t>
            </a:r>
          </a:p>
          <a:p>
            <a:pPr lvl="1"/>
            <a:endParaRPr lang="en-US" dirty="0"/>
          </a:p>
          <a:p>
            <a:r>
              <a:rPr lang="en-US" dirty="0"/>
              <a:t>These weren’t new in 2012 and aren’t unique to data science</a:t>
            </a:r>
          </a:p>
          <a:p>
            <a:r>
              <a:rPr lang="en-US" dirty="0"/>
              <a:t>… but they had a big impact on the “data science” perspective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CA80D8-0873-1A4F-B76E-C6CABE51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made “data science” happen</a:t>
            </a:r>
          </a:p>
        </p:txBody>
      </p:sp>
    </p:spTree>
    <p:extLst>
      <p:ext uri="{BB962C8B-B14F-4D97-AF65-F5344CB8AC3E}">
        <p14:creationId xmlns:p14="http://schemas.microsoft.com/office/powerpoint/2010/main" val="2735552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80AE04-7C0C-6849-A450-3A39D3FFA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Core data science values aren’t built into the definition, but were critical to the valence of “data science”</a:t>
            </a:r>
          </a:p>
          <a:p>
            <a:endParaRPr lang="en-US" dirty="0"/>
          </a:p>
          <a:p>
            <a:r>
              <a:rPr lang="en-US" dirty="0"/>
              <a:t>In statistics, “data science” mapped onto existing arguments about what matters to the field</a:t>
            </a:r>
          </a:p>
          <a:p>
            <a:pPr lvl="1"/>
            <a:r>
              <a:rPr lang="en-US" dirty="0"/>
              <a:t>Connotation seemed to resonate with a lot of vaguely disaffected applied statisticians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FC6577-06E8-D147-B41F-185EE0EDF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 &gt;&gt; definition</a:t>
            </a:r>
          </a:p>
        </p:txBody>
      </p:sp>
    </p:spTree>
    <p:extLst>
      <p:ext uri="{BB962C8B-B14F-4D97-AF65-F5344CB8AC3E}">
        <p14:creationId xmlns:p14="http://schemas.microsoft.com/office/powerpoint/2010/main" val="1493064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3D4F7C-474C-6847-B5B2-A5C771B95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fact that data science caught on implied that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389DAA"/>
                </a:solidFill>
              </a:rPr>
              <a:t>stated value</a:t>
            </a:r>
            <a:r>
              <a:rPr lang="en-US" dirty="0">
                <a:solidFill>
                  <a:srgbClr val="389DAA"/>
                </a:solidFill>
                <a:latin typeface="Avenir Book" panose="02000503020000020003" pitchFamily="2" charset="0"/>
              </a:rPr>
              <a:t>s ≠ demonstrated values</a:t>
            </a:r>
          </a:p>
          <a:p>
            <a:endParaRPr lang="en-US" dirty="0"/>
          </a:p>
          <a:p>
            <a:r>
              <a:rPr lang="en-US" dirty="0"/>
              <a:t>Ideally, this would suggest a need to bring these into closer alignment</a:t>
            </a:r>
          </a:p>
          <a:p>
            <a:pPr lvl="1"/>
            <a:r>
              <a:rPr lang="en-US" dirty="0"/>
              <a:t>Not saying old values were bad – but that other things should be valued, too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E2F86B-1908-BB4D-9F3F-31F35C47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as external validation</a:t>
            </a:r>
          </a:p>
        </p:txBody>
      </p:sp>
    </p:spTree>
    <p:extLst>
      <p:ext uri="{BB962C8B-B14F-4D97-AF65-F5344CB8AC3E}">
        <p14:creationId xmlns:p14="http://schemas.microsoft.com/office/powerpoint/2010/main" val="2494380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1A742A9-40F3-9346-B46A-E389268E0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Some, yeah.</a:t>
            </a:r>
          </a:p>
          <a:p>
            <a:pPr lvl="1"/>
            <a:r>
              <a:rPr lang="en-US" dirty="0"/>
              <a:t>More awareness of issues around equity and inclusion</a:t>
            </a:r>
          </a:p>
          <a:p>
            <a:pPr lvl="1"/>
            <a:r>
              <a:rPr lang="en-US" dirty="0"/>
              <a:t>Broader view of important / valid publication outlets</a:t>
            </a:r>
          </a:p>
          <a:p>
            <a:pPr lvl="1"/>
            <a:r>
              <a:rPr lang="en-US" dirty="0"/>
              <a:t>Techniques for working with data are explicitly taught</a:t>
            </a:r>
          </a:p>
          <a:p>
            <a:pPr lvl="1"/>
            <a:r>
              <a:rPr lang="en-US" dirty="0"/>
              <a:t>Slow shift towards expecting better code / reproducibility</a:t>
            </a:r>
          </a:p>
          <a:p>
            <a:pPr lvl="1"/>
            <a:r>
              <a:rPr lang="en-US" dirty="0"/>
              <a:t>(Exciting aside – reproducibility at JASA …)</a:t>
            </a:r>
          </a:p>
          <a:p>
            <a:pPr lvl="1"/>
            <a:endParaRPr lang="en-US" dirty="0"/>
          </a:p>
          <a:p>
            <a:r>
              <a:rPr lang="en-US" dirty="0"/>
              <a:t>But also … not in other ways.</a:t>
            </a:r>
          </a:p>
          <a:p>
            <a:pPr lvl="1"/>
            <a:r>
              <a:rPr lang="en-US" dirty="0"/>
              <a:t>“Find ways to get traditional academic products / credit” is the advice given to academic data scientists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8788EE-D383-B84F-A4E5-6215F465B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that happen? </a:t>
            </a:r>
          </a:p>
        </p:txBody>
      </p:sp>
    </p:spTree>
    <p:extLst>
      <p:ext uri="{BB962C8B-B14F-4D97-AF65-F5344CB8AC3E}">
        <p14:creationId xmlns:p14="http://schemas.microsoft.com/office/powerpoint/2010/main" val="209137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DA63AE8-9083-8645-BD6E-30C86711A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Data-oriented disciplines will slowly incorporate the values that “data science” implies in their own ways</a:t>
            </a:r>
          </a:p>
          <a:p>
            <a:r>
              <a:rPr lang="en-US" dirty="0"/>
              <a:t>That’ll be true enough that “data science” will be a secondary / situational academic identity</a:t>
            </a:r>
          </a:p>
          <a:p>
            <a:pPr lvl="1"/>
            <a:r>
              <a:rPr lang="en-US" dirty="0"/>
              <a:t>“I’m a […] and data scientist” not “I’m a data scientist”</a:t>
            </a:r>
          </a:p>
          <a:p>
            <a:pPr lvl="1"/>
            <a:r>
              <a:rPr lang="en-US" dirty="0"/>
              <a:t>“For this grant, I’m a data scientist”</a:t>
            </a:r>
          </a:p>
          <a:p>
            <a:pPr lvl="1"/>
            <a:endParaRPr lang="en-US" dirty="0"/>
          </a:p>
          <a:p>
            <a:r>
              <a:rPr lang="en-US" dirty="0"/>
              <a:t>Upshot is that a maximalist definition of data science will win, in practice, over a definition that tries to create a clear boundary / distinct discipline</a:t>
            </a:r>
          </a:p>
          <a:p>
            <a:pPr lvl="1"/>
            <a:r>
              <a:rPr lang="en-US" dirty="0"/>
              <a:t>This is not a bad thing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912FB6-AD1D-B944-808F-C8C0AFE1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… I think Jeannette is </a:t>
            </a:r>
            <a:r>
              <a:rPr lang="en-US" dirty="0" err="1"/>
              <a:t>kinda</a:t>
            </a:r>
            <a:r>
              <a:rPr lang="en-US" dirty="0"/>
              <a:t> right</a:t>
            </a:r>
          </a:p>
        </p:txBody>
      </p:sp>
    </p:spTree>
    <p:extLst>
      <p:ext uri="{BB962C8B-B14F-4D97-AF65-F5344CB8AC3E}">
        <p14:creationId xmlns:p14="http://schemas.microsoft.com/office/powerpoint/2010/main" val="2334987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Health Data Science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47900" y="1859340"/>
            <a:ext cx="7696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68323"/>
                </a:solidFill>
                <a:latin typeface="Proxima Nova Rg" panose="02000506030000020004" pitchFamily="2" charset="0"/>
              </a:rPr>
              <a:t>[</a:t>
            </a:r>
            <a:r>
              <a:rPr lang="en-US" sz="2400" dirty="0">
                <a:solidFill>
                  <a:srgbClr val="389DAA"/>
                </a:solidFill>
                <a:latin typeface="Proxima Nova Rg" panose="02000506030000020004" pitchFamily="2" charset="0"/>
              </a:rPr>
              <a:t>Public health</a:t>
            </a:r>
            <a:r>
              <a:rPr lang="en-US" sz="2400" dirty="0">
                <a:solidFill>
                  <a:srgbClr val="E68323"/>
                </a:solidFill>
                <a:latin typeface="Proxima Nova Rg" panose="02000506030000020004" pitchFamily="2" charset="0"/>
              </a:rPr>
              <a:t>] data science is the study of formulating and rigorously answering questions [</a:t>
            </a:r>
            <a:r>
              <a:rPr lang="en-US" sz="2400" dirty="0">
                <a:solidFill>
                  <a:srgbClr val="389DAA"/>
                </a:solidFill>
                <a:latin typeface="Proxima Nova Rg" panose="02000506030000020004" pitchFamily="2" charset="0"/>
              </a:rPr>
              <a:t>in order to advance health and well-being</a:t>
            </a:r>
            <a:r>
              <a:rPr lang="en-US" sz="2400" dirty="0">
                <a:solidFill>
                  <a:srgbClr val="E68323"/>
                </a:solidFill>
                <a:latin typeface="Proxima Nova Rg" panose="02000506030000020004" pitchFamily="2" charset="0"/>
              </a:rPr>
              <a:t>] using a data-centric process that emphasizes clarity, reproducibility, effective communication, and ethical practices. </a:t>
            </a:r>
            <a:endParaRPr lang="en-US" sz="2400" b="1" i="1" dirty="0">
              <a:solidFill>
                <a:srgbClr val="E68323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258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15D0E88-6045-7B45-BD3A-4D6DC0DF9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health training emphasizes some elements that are critical data science thinking and work:</a:t>
            </a:r>
          </a:p>
          <a:p>
            <a:pPr lvl="1"/>
            <a:r>
              <a:rPr lang="en-US" dirty="0"/>
              <a:t>Study design</a:t>
            </a:r>
          </a:p>
          <a:p>
            <a:pPr lvl="1"/>
            <a:r>
              <a:rPr lang="en-US" dirty="0"/>
              <a:t>Sampling process</a:t>
            </a:r>
          </a:p>
          <a:p>
            <a:pPr lvl="1"/>
            <a:r>
              <a:rPr lang="en-US" dirty="0"/>
              <a:t>Measurement process</a:t>
            </a:r>
          </a:p>
          <a:p>
            <a:pPr lvl="1"/>
            <a:r>
              <a:rPr lang="en-US" dirty="0"/>
              <a:t>Desire vs ability to infer causation</a:t>
            </a:r>
          </a:p>
          <a:p>
            <a:pPr lvl="1"/>
            <a:r>
              <a:rPr lang="en-US" dirty="0"/>
              <a:t>Cross-disciplinary collaboration</a:t>
            </a:r>
          </a:p>
          <a:p>
            <a:pPr lvl="1"/>
            <a:r>
              <a:rPr lang="en-US" dirty="0"/>
              <a:t>Engagement with data ethics</a:t>
            </a:r>
          </a:p>
          <a:p>
            <a:pPr lvl="1"/>
            <a:r>
              <a:rPr lang="en-US" dirty="0"/>
              <a:t>Public dissemination and dialog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C05112-1EF4-0840-9814-936E25662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“Public Health” is the important part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747D9-8F90-7543-BFD9-14F30F635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209800"/>
            <a:ext cx="5232400" cy="3044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E1997B-CA55-DD49-88A5-299DCD2457D4}"/>
              </a:ext>
            </a:extLst>
          </p:cNvPr>
          <p:cNvSpPr txBox="1"/>
          <p:nvPr/>
        </p:nvSpPr>
        <p:spPr>
          <a:xfrm>
            <a:off x="6550152" y="5508828"/>
            <a:ext cx="723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86FB7"/>
                </a:solidFill>
              </a:rPr>
              <a:t>From “Total Survey Error: Past, Present, and Future” (Groves and </a:t>
            </a:r>
            <a:r>
              <a:rPr lang="en-US" sz="1200" dirty="0" err="1">
                <a:solidFill>
                  <a:srgbClr val="286FB7"/>
                </a:solidFill>
              </a:rPr>
              <a:t>Lyberg</a:t>
            </a:r>
            <a:r>
              <a:rPr lang="en-US" sz="1200" dirty="0">
                <a:solidFill>
                  <a:srgbClr val="286FB7"/>
                </a:solidFill>
              </a:rPr>
              <a:t>)</a:t>
            </a:r>
          </a:p>
          <a:p>
            <a:r>
              <a:rPr lang="en-US" sz="1200" i="1" dirty="0">
                <a:solidFill>
                  <a:srgbClr val="286FB7"/>
                </a:solidFill>
              </a:rPr>
              <a:t>via “Data Alone Isn’t Ground Truth” by Angela </a:t>
            </a:r>
            <a:r>
              <a:rPr lang="en-US" sz="1200" i="1" dirty="0" err="1">
                <a:solidFill>
                  <a:srgbClr val="286FB7"/>
                </a:solidFill>
              </a:rPr>
              <a:t>Bassa</a:t>
            </a:r>
            <a:endParaRPr lang="en-US" sz="1200" i="1" dirty="0">
              <a:solidFill>
                <a:srgbClr val="286F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28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D42131-9D77-6A44-AC2F-ABA9689D5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“Data science” will evolve as it draws on existing domain skills and traditions</a:t>
            </a:r>
          </a:p>
          <a:p>
            <a:endParaRPr lang="en-US" dirty="0"/>
          </a:p>
          <a:p>
            <a:r>
              <a:rPr lang="en-US" dirty="0"/>
              <a:t>PHDS will add some ways of thinking and tools from other quantitative disciplines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233725-7E44-9548-928A-31601FF3E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 ⟺ PHDS</a:t>
            </a:r>
          </a:p>
        </p:txBody>
      </p:sp>
    </p:spTree>
    <p:extLst>
      <p:ext uri="{BB962C8B-B14F-4D97-AF65-F5344CB8AC3E}">
        <p14:creationId xmlns:p14="http://schemas.microsoft.com/office/powerpoint/2010/main" val="66673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is pretty new</a:t>
            </a:r>
          </a:p>
        </p:txBody>
      </p:sp>
      <p:pic>
        <p:nvPicPr>
          <p:cNvPr id="8" name="Picture 7" descr="Chart&#10;&#10;Description automatically generated with medium confidence">
            <a:extLst>
              <a:ext uri="{FF2B5EF4-FFF2-40B4-BE49-F238E27FC236}">
                <a16:creationId xmlns:a16="http://schemas.microsoft.com/office/drawing/2014/main" id="{41BAB3DC-94A6-F14E-BDCA-428D2BDC2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50" y="1905000"/>
            <a:ext cx="11366500" cy="35941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01039F-5BB8-5E4E-8CA5-F23260C6DBB2}"/>
              </a:ext>
            </a:extLst>
          </p:cNvPr>
          <p:cNvCxnSpPr/>
          <p:nvPr/>
        </p:nvCxnSpPr>
        <p:spPr>
          <a:xfrm>
            <a:off x="6096000" y="4267200"/>
            <a:ext cx="0" cy="762000"/>
          </a:xfrm>
          <a:prstGeom prst="straightConnector1">
            <a:avLst/>
          </a:prstGeom>
          <a:ln w="47625">
            <a:solidFill>
              <a:srgbClr val="E683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66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33A24F7-D81D-A24C-86C3-2A27EF89B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It’ll follow the data science trajectory, just delayed a few years</a:t>
            </a:r>
          </a:p>
          <a:p>
            <a:pPr lvl="1"/>
            <a:r>
              <a:rPr lang="en-US" dirty="0"/>
              <a:t>A “PHDS is just …” phase will happen and then be mostly over</a:t>
            </a:r>
          </a:p>
          <a:p>
            <a:pPr lvl="1"/>
            <a:r>
              <a:rPr lang="en-US" dirty="0"/>
              <a:t>Public health data scientists will be common outside academia</a:t>
            </a:r>
          </a:p>
          <a:p>
            <a:pPr lvl="2"/>
            <a:r>
              <a:rPr lang="en-US" dirty="0"/>
              <a:t>This is why people take my class …</a:t>
            </a:r>
          </a:p>
          <a:p>
            <a:pPr lvl="2"/>
            <a:r>
              <a:rPr lang="en-US" dirty="0"/>
              <a:t>⟹ PHDS training programs will proliferate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E9EF9D-CA42-564F-97B2-C0AB4876A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easy predictions about PHSD</a:t>
            </a:r>
          </a:p>
        </p:txBody>
      </p:sp>
    </p:spTree>
    <p:extLst>
      <p:ext uri="{BB962C8B-B14F-4D97-AF65-F5344CB8AC3E}">
        <p14:creationId xmlns:p14="http://schemas.microsoft.com/office/powerpoint/2010/main" val="402972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F90A41-FDB9-F348-B3F4-A85413A68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err="1">
                <a:solidFill>
                  <a:srgbClr val="E68323"/>
                </a:solidFill>
              </a:rPr>
              <a:t>jeff.goldsmith@columbia.edu</a:t>
            </a:r>
            <a:endParaRPr lang="en-US" dirty="0">
              <a:solidFill>
                <a:srgbClr val="E68323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err="1">
                <a:solidFill>
                  <a:srgbClr val="E68323"/>
                </a:solidFill>
              </a:rPr>
              <a:t>jeffgoldsmith.com</a:t>
            </a:r>
            <a:endParaRPr lang="en-US" dirty="0">
              <a:solidFill>
                <a:srgbClr val="E68323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err="1">
                <a:solidFill>
                  <a:srgbClr val="E68323"/>
                </a:solidFill>
              </a:rPr>
              <a:t>github.com</a:t>
            </a:r>
            <a:r>
              <a:rPr lang="en-US" dirty="0">
                <a:solidFill>
                  <a:srgbClr val="E68323"/>
                </a:solidFill>
              </a:rPr>
              <a:t>/jeff-goldsmith/</a:t>
            </a:r>
          </a:p>
          <a:p>
            <a:pPr marL="342900" indent="-342900">
              <a:buFont typeface="Arial" charset="0"/>
              <a:buChar char="•"/>
            </a:pPr>
            <a:endParaRPr lang="en-US" dirty="0">
              <a:solidFill>
                <a:srgbClr val="E68323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solidFill>
                  <a:srgbClr val="E68323"/>
                </a:solidFill>
              </a:rPr>
              <a:t>P8105.com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Thanks!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C73748-404D-9145-A316-3E3132FA8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800" y="4432300"/>
            <a:ext cx="34036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34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DA4CA7-7BD3-7541-95EC-B98A06212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Emergence and Future of Public Health Data Science</a:t>
            </a:r>
          </a:p>
          <a:p>
            <a:pPr lvl="1"/>
            <a:r>
              <a:rPr lang="en-US" dirty="0"/>
              <a:t>Jeff Goldsmith, </a:t>
            </a:r>
            <a:r>
              <a:rPr lang="en-US" dirty="0" err="1"/>
              <a:t>Yifei</a:t>
            </a:r>
            <a:r>
              <a:rPr lang="en-US" dirty="0"/>
              <a:t> Sun, Linda P. Fried, Jeannette Wing, Gary W. Miller, </a:t>
            </a:r>
            <a:r>
              <a:rPr lang="en-US" dirty="0" err="1"/>
              <a:t>Kiros</a:t>
            </a:r>
            <a:r>
              <a:rPr lang="en-US" dirty="0"/>
              <a:t> Berhane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2AE422-6FAE-E844-8231-09D11809D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Coauthors</a:t>
            </a:r>
          </a:p>
        </p:txBody>
      </p:sp>
    </p:spTree>
    <p:extLst>
      <p:ext uri="{BB962C8B-B14F-4D97-AF65-F5344CB8AC3E}">
        <p14:creationId xmlns:p14="http://schemas.microsoft.com/office/powerpoint/2010/main" val="2465098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229BE8-0A62-4248-9674-601B4476C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do functional data analysis motivated by </a:t>
            </a:r>
          </a:p>
          <a:p>
            <a:pPr lvl="1"/>
            <a:r>
              <a:rPr lang="en-US" dirty="0"/>
              <a:t>Wearable devices (accelerometers, mostly)</a:t>
            </a:r>
          </a:p>
          <a:p>
            <a:pPr lvl="1"/>
            <a:r>
              <a:rPr lang="en-US" dirty="0"/>
              <a:t>Motor control (stroke recovery; brain / behavior dynamics)</a:t>
            </a:r>
          </a:p>
          <a:p>
            <a:endParaRPr lang="en-US" dirty="0"/>
          </a:p>
          <a:p>
            <a:r>
              <a:rPr lang="en-US" dirty="0"/>
              <a:t>I’ve taught P8105: Data Science I since 2017</a:t>
            </a:r>
          </a:p>
          <a:p>
            <a:pPr lvl="1"/>
            <a:r>
              <a:rPr lang="en-US" dirty="0"/>
              <a:t>Intended for MS students in biostatistics</a:t>
            </a:r>
          </a:p>
          <a:p>
            <a:pPr lvl="1"/>
            <a:r>
              <a:rPr lang="en-US" dirty="0"/>
              <a:t>Enrollment is now approx. 200</a:t>
            </a:r>
          </a:p>
          <a:p>
            <a:pPr lvl="1"/>
            <a:r>
              <a:rPr lang="en-US" dirty="0"/>
              <a:t>(That’s more than 20, but less than a million)</a:t>
            </a:r>
          </a:p>
          <a:p>
            <a:pPr lvl="1"/>
            <a:r>
              <a:rPr lang="en-US" dirty="0"/>
              <a:t>Think “</a:t>
            </a:r>
            <a:r>
              <a:rPr lang="en-US" dirty="0" err="1"/>
              <a:t>tidyverse</a:t>
            </a:r>
            <a:r>
              <a:rPr lang="en-US" dirty="0"/>
              <a:t> as a service course”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5440DA-CD58-5247-8B08-43473D353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in data science</a:t>
            </a:r>
          </a:p>
        </p:txBody>
      </p:sp>
    </p:spTree>
    <p:extLst>
      <p:ext uri="{BB962C8B-B14F-4D97-AF65-F5344CB8AC3E}">
        <p14:creationId xmlns:p14="http://schemas.microsoft.com/office/powerpoint/2010/main" val="2291800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65FCE5F-83E5-ED49-A7C4-6C9E4BE5C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data science analogy</a:t>
            </a:r>
          </a:p>
        </p:txBody>
      </p:sp>
      <p:pic>
        <p:nvPicPr>
          <p:cNvPr id="5" name="Picture 4" descr="A group of people flying kites on a beach&#10;&#10;Description automatically generated">
            <a:extLst>
              <a:ext uri="{FF2B5EF4-FFF2-40B4-BE49-F238E27FC236}">
                <a16:creationId xmlns:a16="http://schemas.microsoft.com/office/drawing/2014/main" id="{BAC1E345-508C-804B-A985-616EA2AE6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351" y="1447800"/>
            <a:ext cx="4076942" cy="2133600"/>
          </a:xfrm>
          <a:prstGeom prst="rect">
            <a:avLst/>
          </a:prstGeom>
        </p:spPr>
      </p:pic>
      <p:pic>
        <p:nvPicPr>
          <p:cNvPr id="7" name="Picture 6" descr="A person riding a horse drawn carriage on a city street&#10;&#10;Description automatically generated">
            <a:extLst>
              <a:ext uri="{FF2B5EF4-FFF2-40B4-BE49-F238E27FC236}">
                <a16:creationId xmlns:a16="http://schemas.microsoft.com/office/drawing/2014/main" id="{88E665D0-2CF0-2644-81E9-DF6BA79B3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113" y="1447800"/>
            <a:ext cx="3333749" cy="213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C93A61-1F6A-FF4E-BE80-1F41FADC58A2}"/>
              </a:ext>
            </a:extLst>
          </p:cNvPr>
          <p:cNvSpPr txBox="1"/>
          <p:nvPr/>
        </p:nvSpPr>
        <p:spPr>
          <a:xfrm>
            <a:off x="1072141" y="2191002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89DAA"/>
                </a:solidFill>
                <a:latin typeface="Avenir Book" panose="02000503020000020003" pitchFamily="2" charset="0"/>
              </a:rPr>
              <a:t>1910s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69AD4-CA44-0449-875F-C1CBBD4AA597}"/>
              </a:ext>
            </a:extLst>
          </p:cNvPr>
          <p:cNvSpPr txBox="1"/>
          <p:nvPr/>
        </p:nvSpPr>
        <p:spPr>
          <a:xfrm>
            <a:off x="457200" y="4648201"/>
            <a:ext cx="1828800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89DAA"/>
                </a:solidFill>
                <a:latin typeface="Avenir Book" panose="02000503020000020003" pitchFamily="2" charset="0"/>
              </a:rPr>
              <a:t>1969 / 1970</a:t>
            </a:r>
          </a:p>
        </p:txBody>
      </p:sp>
      <p:pic>
        <p:nvPicPr>
          <p:cNvPr id="11" name="Picture 10" descr="A rocket taking off&#10;&#10;Description automatically generated with low confidence">
            <a:extLst>
              <a:ext uri="{FF2B5EF4-FFF2-40B4-BE49-F238E27FC236}">
                <a16:creationId xmlns:a16="http://schemas.microsoft.com/office/drawing/2014/main" id="{5243968E-60A3-BD45-A230-7942D3712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351" y="3886200"/>
            <a:ext cx="4090095" cy="2299431"/>
          </a:xfrm>
          <a:prstGeom prst="rect">
            <a:avLst/>
          </a:prstGeom>
        </p:spPr>
      </p:pic>
      <p:pic>
        <p:nvPicPr>
          <p:cNvPr id="13" name="Picture 12" descr="A group of people standing in front of an airplane&#10;&#10;Description automatically generated with medium confidence">
            <a:extLst>
              <a:ext uri="{FF2B5EF4-FFF2-40B4-BE49-F238E27FC236}">
                <a16:creationId xmlns:a16="http://schemas.microsoft.com/office/drawing/2014/main" id="{E05C14CE-6287-CD47-BFA9-EA4CC0CCA5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251" y="3888434"/>
            <a:ext cx="3217864" cy="229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53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7460F0-ED0E-7245-A706-B07690385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data science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29A0D7-F106-1842-9278-0308827F2E19}"/>
              </a:ext>
            </a:extLst>
          </p:cNvPr>
          <p:cNvSpPr txBox="1"/>
          <p:nvPr/>
        </p:nvSpPr>
        <p:spPr>
          <a:xfrm>
            <a:off x="2247900" y="185934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68323"/>
                </a:solidFill>
                <a:latin typeface="Proxima Nova Rg" panose="02000506030000020004" pitchFamily="2" charset="0"/>
              </a:rPr>
              <a:t>Data science is the study of extracting value from data.</a:t>
            </a:r>
          </a:p>
        </p:txBody>
      </p:sp>
    </p:spTree>
    <p:extLst>
      <p:ext uri="{BB962C8B-B14F-4D97-AF65-F5344CB8AC3E}">
        <p14:creationId xmlns:p14="http://schemas.microsoft.com/office/powerpoint/2010/main" val="1836064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Another definition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47900" y="1859340"/>
            <a:ext cx="7696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68323"/>
                </a:solidFill>
                <a:latin typeface="Proxima Nova Rg" panose="02000506030000020004" pitchFamily="2" charset="0"/>
              </a:rPr>
              <a:t>Data science is the study of formulating and rigorously answering questions using a data-centric process that emphasizes clarity, reproducibility, effective communication, and ethical practices. </a:t>
            </a:r>
            <a:endParaRPr lang="en-US" sz="2400" b="1" i="1" dirty="0">
              <a:solidFill>
                <a:srgbClr val="E68323"/>
              </a:solidFill>
              <a:latin typeface="Proxima Nova Rg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680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54A5B8-A89C-DB4A-98C8-2A966965F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ISI 2017</a:t>
            </a:r>
          </a:p>
        </p:txBody>
      </p:sp>
      <p:pic>
        <p:nvPicPr>
          <p:cNvPr id="5" name="Picture 4" descr="A screen shot of a person&#10;&#10;Description automatically generated">
            <a:extLst>
              <a:ext uri="{FF2B5EF4-FFF2-40B4-BE49-F238E27FC236}">
                <a16:creationId xmlns:a16="http://schemas.microsoft.com/office/drawing/2014/main" id="{B50229F6-0A4E-204B-AACB-C56CC3A89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0" y="1676400"/>
            <a:ext cx="7975600" cy="446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50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3F902C-5AFF-3042-85C2-94C62DEC5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“What is the point of ‘data science’? Aren’t </a:t>
            </a:r>
            <a:r>
              <a:rPr lang="en-US" i="1" dirty="0"/>
              <a:t>we</a:t>
            </a:r>
            <a:r>
              <a:rPr lang="en-US" dirty="0"/>
              <a:t> </a:t>
            </a:r>
            <a:r>
              <a:rPr lang="en-US" b="1" dirty="0"/>
              <a:t>already</a:t>
            </a:r>
            <a:r>
              <a:rPr lang="en-US" dirty="0"/>
              <a:t> data scientists?”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E9E74A-163F-5649-9F84-B0289F4D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question from the audience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A314A8-79E1-354E-A667-01FAB3813A04}"/>
              </a:ext>
            </a:extLst>
          </p:cNvPr>
          <p:cNvSpPr txBox="1"/>
          <p:nvPr/>
        </p:nvSpPr>
        <p:spPr>
          <a:xfrm>
            <a:off x="1219200" y="2286000"/>
            <a:ext cx="4495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😁🤣🎊🤣🤣👏🎉🤣👏😀🎊👍🎉👍🤣😁🎉😀👏👏😁🎊👏👍😀🎉😀👏🎉🎊😁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17AA2-4E60-C743-AFF5-74E9BF481921}"/>
              </a:ext>
            </a:extLst>
          </p:cNvPr>
          <p:cNvSpPr txBox="1"/>
          <p:nvPr/>
        </p:nvSpPr>
        <p:spPr>
          <a:xfrm>
            <a:off x="6324600" y="2286000"/>
            <a:ext cx="4495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🤦‍♂️🙁😡👎🙄🙁🤦‍♂️😑🙄👎😡🙁🤦‍♂️🙁👎😡🤦‍♂️🙄😑🤬👎🙄😑🤦‍♂️🥱🤦‍♂️😑😡🙄🤦‍♂️🙁😡👎🙄🙁🤦‍♂️😑🙄👎😡🙁🤦‍♂️🙁👎😡🤦‍♂️🙄😑🤬👎🙄😑🤦‍♂️🥱😑🙄🤦‍♂️🙁😡👎🙄🙁🤦‍♂️😑🙄👎😡🙁🤦‍♂️🙁👎😡🤦‍♂️🤦‍♂️🙁😡👎🙄🙁🤦‍♂️😑🙄👎😡🙁🤦‍♂️🙁👎😡🤦‍♂️🙄😑🤬👎🙄😑🙄😑🤬👎🙄😑🤦‍♂️🥱🤦‍♂️😑😡🙄🤦‍♂️🙁😡👎🙄🙁🤦‍♂️😑🙄👎😡🙁🤦‍♂️🙁👎😡🤦‍♂️🙄😑🤬👎🙄😑😑🤦‍♂️🥱🤦‍♂️😑😡🙄🤦‍♂️🙁😡👎🙄🙁🤦‍♂️😑🙄👎😡🙁🤦‍♂️🙁👎😡🤦‍♂️🙄😑🤬👎🙄😑🤦‍♂️🥱🤦‍♂️😑😡😑🤦‍♂️🥱🙁🤦‍♂️😑🙄👎😡🙁🤦‍♂️🙁👎😡🤦‍♂️🙄😑🤬👎🙄😑🤦‍♂️🥱🤦‍♂️😑😡🙄😑🤬👎🙄😑🤦‍♂️🥱🤦‍♂️😑😡🙄🤦‍♂️🙁😡👎🙄🙁🤦‍♂️😑🙄👎😡🙁🤦‍♂️🙁👎😡🤦‍♂️🙄😑🤬👎🙄😑😑🤦‍♂️🥱🤦‍♂️😑😡😡👎🙄🙁🤦‍♂️😑🙄👎😡🙁🤦‍♂️🙁👎😡🤦‍♂️🙄😑🤬👎🙄😑🙄🙄</a:t>
            </a:r>
          </a:p>
        </p:txBody>
      </p:sp>
    </p:spTree>
    <p:extLst>
      <p:ext uri="{BB962C8B-B14F-4D97-AF65-F5344CB8AC3E}">
        <p14:creationId xmlns:p14="http://schemas.microsoft.com/office/powerpoint/2010/main" val="94014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5720&quot;&gt;&lt;property id=&quot;20148&quot; value=&quot;5&quot;/&gt;&lt;property id=&quot;20300&quot; value=&quot;Slide 9 - &amp;quot;Celebrating our leadership&amp;quot;&quot;/&gt;&lt;property id=&quot;20307&quot; value=&quot;277&quot;/&gt;&lt;/object&gt;&lt;object type=&quot;3&quot; unique_id=&quot;16150&quot;&gt;&lt;property id=&quot;20148&quot; value=&quot;5&quot;/&gt;&lt;property id=&quot;20300&quot; value=&quot;Slide 17 - &amp;quot;Staff Awards for Excellence&amp;quot;&quot;/&gt;&lt;property id=&quot;20307&quot; value=&quot;299&quot;/&gt;&lt;/object&gt;&lt;object type=&quot;3&quot; unique_id=&quot;16151&quot;&gt;&lt;property id=&quot;20148&quot; value=&quot;5&quot;/&gt;&lt;property id=&quot;20300&quot; value=&quot;Slide 18 - &amp;quot;Celebrating our leadership&amp;quot;&quot;/&gt;&lt;property id=&quot;20307&quot; value=&quot;302&quot;/&gt;&lt;/object&gt;&lt;object type=&quot;3&quot; unique_id=&quot;16152&quot;&gt;&lt;property id=&quot;20148&quot; value=&quot;5&quot;/&gt;&lt;property id=&quot;20300&quot; value=&quot;Slide 20 - &amp;quot;Dean’s Excellence in Leadership Award&amp;quot;&quot;/&gt;&lt;property id=&quot;20307&quot; value=&quot;301&quot;/&gt;&lt;/object&gt;&lt;object type=&quot;3&quot; unique_id=&quot;16218&quot;&gt;&lt;property id=&quot;20148&quot; value=&quot;5&quot;/&gt;&lt;property id=&quot;20300&quot; value=&quot;Slide 19 - &amp;quot;Dean’s Excellence in Mentoring Award&amp;quot;&quot;/&gt;&lt;property id=&quot;20307&quot; value=&quot;305&quot;/&gt;&lt;/object&gt;&lt;object type=&quot;3&quot; unique_id=&quot;16219&quot;&gt;&lt;property id=&quot;20148&quot; value=&quot;5&quot;/&gt;&lt;property id=&quot;20300&quot; value=&quot;Slide 22 - &amp;quot;Congrats&amp;quot;&quot;/&gt;&lt;property id=&quot;20307&quot; value=&quot;304&quot;/&gt;&lt;/object&gt;&lt;object type=&quot;3&quot; unique_id=&quot;16220&quot;&gt;&lt;property id=&quot;20148&quot; value=&quot;5&quot;/&gt;&lt;property id=&quot;20300&quot; value=&quot;Slide 23 - &amp;quot;Public Health Innovation Contest (tbd)&amp;quot;&quot;/&gt;&lt;property id=&quot;20307&quot; value=&quot;303&quot;/&gt;&lt;/object&gt;&lt;object type=&quot;3&quot; unique_id=&quot;16221&quot;&gt;&lt;property id=&quot;20148&quot; value=&quot;5&quot;/&gt;&lt;property id=&quot;20300&quot; value=&quot;Slide 26 - &amp;quot;New Faculty&amp;quot;&quot;/&gt;&lt;property id=&quot;20307&quot; value=&quot;306&quot;/&gt;&lt;/object&gt;&lt;object type=&quot;3&quot; unique_id=&quot;16222&quot;&gt;&lt;property id=&quot;20148&quot; value=&quot;5&quot;/&gt;&lt;property id=&quot;20300&quot; value=&quot;Slide 27 - &amp;quot;Promotions&amp;quot;&quot;/&gt;&lt;property id=&quot;20307&quot; value=&quot;307&quot;/&gt;&lt;/object&gt;&lt;object type=&quot;3&quot; unique_id=&quot;16367&quot;&gt;&lt;property id=&quot;20148&quot; value=&quot;5&quot;/&gt;&lt;property id=&quot;20300&quot; value=&quot;Slide 8 - &amp;quot;The Allan Rosenfield Alumni Award for Excellence&amp;quot;&quot;/&gt;&lt;property id=&quot;20307&quot; value=&quot;308&quot;/&gt;&lt;/object&gt;&lt;object type=&quot;3&quot; unique_id=&quot;16501&quot;&gt;&lt;property id=&quot;20148&quot; value=&quot;5&quot;/&gt;&lt;property id=&quot;20300&quot; value=&quot;Slide 10 - &amp;quot;Staff Awards for Excellence&amp;quot;&quot;/&gt;&lt;property id=&quot;20307&quot; value=&quot;315&quot;/&gt;&lt;/object&gt;&lt;object type=&quot;3&quot; unique_id=&quot;16502&quot;&gt;&lt;property id=&quot;20148&quot; value=&quot;5&quot;/&gt;&lt;property id=&quot;20300&quot; value=&quot;Slide 11 - &amp;quot;Staff Awards for Excellence&amp;quot;&quot;/&gt;&lt;property id=&quot;20307&quot; value=&quot;314&quot;/&gt;&lt;/object&gt;&lt;object type=&quot;3&quot; unique_id=&quot;16503&quot;&gt;&lt;property id=&quot;20148&quot; value=&quot;5&quot;/&gt;&lt;property id=&quot;20300&quot; value=&quot;Slide 12 - &amp;quot;Staff Awards for Excellence&amp;quot;&quot;/&gt;&lt;property id=&quot;20307&quot; value=&quot;313&quot;/&gt;&lt;/object&gt;&lt;object type=&quot;3&quot; unique_id=&quot;16504&quot;&gt;&lt;property id=&quot;20148&quot; value=&quot;5&quot;/&gt;&lt;property id=&quot;20300&quot; value=&quot;Slide 13 - &amp;quot;Staff Awards for Excellence&amp;quot;&quot;/&gt;&lt;property id=&quot;20307&quot; value=&quot;312&quot;/&gt;&lt;/object&gt;&lt;object type=&quot;3&quot; unique_id=&quot;16505&quot;&gt;&lt;property id=&quot;20148&quot; value=&quot;5&quot;/&gt;&lt;property id=&quot;20300&quot; value=&quot;Slide 14 - &amp;quot;Staff Awards for Excellence&amp;quot;&quot;/&gt;&lt;property id=&quot;20307&quot; value=&quot;311&quot;/&gt;&lt;/object&gt;&lt;object type=&quot;3&quot; unique_id=&quot;16506&quot;&gt;&lt;property id=&quot;20148&quot; value=&quot;5&quot;/&gt;&lt;property id=&quot;20300&quot; value=&quot;Slide 15 - &amp;quot;Staff Awards for Excellence&amp;quot;&quot;/&gt;&lt;property id=&quot;20307&quot; value=&quot;310&quot;/&gt;&lt;/object&gt;&lt;object type=&quot;3&quot; unique_id=&quot;16507&quot;&gt;&lt;property id=&quot;20148&quot; value=&quot;5&quot;/&gt;&lt;property id=&quot;20300&quot; value=&quot;Slide 16 - &amp;quot;Staff Awards for Excellence&amp;quot;&quot;/&gt;&lt;property id=&quot;20307&quot; value=&quot;309&quot;/&gt;&lt;/object&gt;&lt;object type=&quot;3&quot; unique_id=&quot;16712&quot;&gt;&lt;property id=&quot;20148&quot; value=&quot;5&quot;/&gt;&lt;property id=&quot;20300&quot; value=&quot;Slide 24 - &amp;quot;Celebrating our leadership&amp;quot;&quot;/&gt;&lt;property id=&quot;20307&quot; value=&quot;316&quot;/&gt;&lt;/object&gt;&lt;object type=&quot;3&quot; unique_id=&quot;16713&quot;&gt;&lt;property id=&quot;20148&quot; value=&quot;5&quot;/&gt;&lt;property id=&quot;20300&quot; value=&quot;Slide 25 - &amp;quot;New Leaders&amp;quot;&quot;/&gt;&lt;property id=&quot;20307&quot; value=&quot;317&quot;/&gt;&lt;/object&gt;&lt;object type=&quot;3&quot; unique_id=&quot;16861&quot;&gt;&lt;property id=&quot;20148&quot; value=&quot;5&quot;/&gt;&lt;property id=&quot;20300&quot; value=&quot;Slide 28 - &amp;quot;Teaching Excellence Award&amp;quot;&quot;/&gt;&lt;property id=&quot;20307&quot; value=&quot;318&quot;/&gt;&lt;/object&gt;&lt;object type=&quot;3&quot; unique_id=&quot;16862&quot;&gt;&lt;property id=&quot;20148&quot; value=&quot;5&quot;/&gt;&lt;property id=&quot;20300&quot; value=&quot;Slide 29 - &amp;quot;Junior Faculty Teaching Award&amp;quot;&quot;/&gt;&lt;property id=&quot;20307&quot; value=&quot;319&quot;/&gt;&lt;/object&gt;&lt;object type=&quot;3&quot; unique_id=&quot;16978&quot;&gt;&lt;property id=&quot;20148&quot; value=&quot;5&quot;/&gt;&lt;property id=&quot;20300&quot; value=&quot;Slide 21 - &amp;quot;Highest ranking faculty (tbd)&amp;quot;&quot;/&gt;&lt;property id=&quot;20307&quot; value=&quot;320&quot;/&gt;&lt;/object&gt;&lt;object type=&quot;3&quot; unique_id=&quot;17411&quot;&gt;&lt;property id=&quot;20148&quot; value=&quot;5&quot;/&gt;&lt;property id=&quot;20300&quot; value=&quot;Slide 1 - &amp;quot;New Revenue Model Needed&amp;quot;&quot;/&gt;&lt;property id=&quot;20307&quot; value=&quot;333&quot;/&gt;&lt;/object&gt;&lt;object type=&quot;3&quot; unique_id=&quot;17808&quot;&gt;&lt;property id=&quot;20148&quot; value=&quot;5&quot;/&gt;&lt;property id=&quot;20300&quot; value=&quot;Slide 2 - &amp;quot;New Revenue Model Needed&amp;quot;&quot;/&gt;&lt;property id=&quot;20307&quot; value=&quot;335&quot;/&gt;&lt;/object&gt;&lt;object type=&quot;3&quot; unique_id=&quot;17809&quot;&gt;&lt;property id=&quot;20148&quot; value=&quot;5&quot;/&gt;&lt;property id=&quot;20300&quot; value=&quot;Slide 3 - &amp;quot;New Revenue Streams&amp;quot;&quot;/&gt;&lt;property id=&quot;20307&quot; value=&quot;336&quot;/&gt;&lt;/object&gt;&lt;object type=&quot;3&quot; unique_id=&quot;17810&quot;&gt;&lt;property id=&quot;20148&quot; value=&quot;5&quot;/&gt;&lt;property id=&quot;20300&quot; value=&quot;Slide 4 - &amp;quot;Philanthropy&amp;quot;&quot;/&gt;&lt;property id=&quot;20307&quot; value=&quot;337&quot;/&gt;&lt;/object&gt;&lt;object type=&quot;3&quot; unique_id=&quot;17811&quot;&gt;&lt;property id=&quot;20148&quot; value=&quot;5&quot;/&gt;&lt;property id=&quot;20300&quot; value=&quot;Slide 5 - &amp;quot;Educational Initiatives&amp;quot;&quot;/&gt;&lt;property id=&quot;20307&quot; value=&quot;338&quot;/&gt;&lt;/object&gt;&lt;object type=&quot;3&quot; unique_id=&quot;17812&quot;&gt;&lt;property id=&quot;20148&quot; value=&quot;5&quot;/&gt;&lt;property id=&quot;20300&quot; value=&quot;Slide 6 - &amp;quot;Research Competitiveness&amp;quot;&quot;/&gt;&lt;property id=&quot;20307&quot; value=&quot;339&quot;/&gt;&lt;/object&gt;&lt;object type=&quot;3&quot; unique_id=&quot;17813&quot;&gt;&lt;property id=&quot;20148&quot; value=&quot;5&quot;/&gt;&lt;property id=&quot;20300&quot; value=&quot;Slide 7 - &amp;quot;Harnessing Global Centers&amp;quot;&quot;/&gt;&lt;property id=&quot;20307&quot; value=&quot;340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7_sos_1">
  <a:themeElements>
    <a:clrScheme name="Custom 2">
      <a:dk1>
        <a:srgbClr val="FFFFFF"/>
      </a:dk1>
      <a:lt1>
        <a:sysClr val="window" lastClr="FFFFFF"/>
      </a:lt1>
      <a:dk2>
        <a:srgbClr val="000000"/>
      </a:dk2>
      <a:lt2>
        <a:srgbClr val="454545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13391</TotalTime>
  <Words>822</Words>
  <Application>Microsoft Macintosh PowerPoint</Application>
  <PresentationFormat>Widescreen</PresentationFormat>
  <Paragraphs>111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Avenir Book</vt:lpstr>
      <vt:lpstr>Calibri</vt:lpstr>
      <vt:lpstr>Circular Std Book</vt:lpstr>
      <vt:lpstr>Gill Sans MT</vt:lpstr>
      <vt:lpstr>Proxima Nova Rg</vt:lpstr>
      <vt:lpstr>7_sos_1</vt:lpstr>
      <vt:lpstr>The Emergence  and future of  data science</vt:lpstr>
      <vt:lpstr>Data science is pretty new</vt:lpstr>
      <vt:lpstr>Coauthors</vt:lpstr>
      <vt:lpstr>My background in data science</vt:lpstr>
      <vt:lpstr>A data science analogy</vt:lpstr>
      <vt:lpstr>Defining data science</vt:lpstr>
      <vt:lpstr>Another definition</vt:lpstr>
      <vt:lpstr>ISI 2017</vt:lpstr>
      <vt:lpstr>First question from the audience</vt:lpstr>
      <vt:lpstr>Response from Hadley Wickham (roughly)</vt:lpstr>
      <vt:lpstr>That question is understandable </vt:lpstr>
      <vt:lpstr>What made “data science” happen</vt:lpstr>
      <vt:lpstr>Connotation &gt;&gt; definition</vt:lpstr>
      <vt:lpstr>Data science as external validation</vt:lpstr>
      <vt:lpstr>Did that happen? </vt:lpstr>
      <vt:lpstr>So … I think Jeannette is kinda right</vt:lpstr>
      <vt:lpstr>Public Health Data Science</vt:lpstr>
      <vt:lpstr>“Public Health” is the important part</vt:lpstr>
      <vt:lpstr>DS ⟺ PHDS</vt:lpstr>
      <vt:lpstr>Some easy predictions about PHSD</vt:lpstr>
      <vt:lpstr>Thanks!</vt:lpstr>
    </vt:vector>
  </TitlesOfParts>
  <Company>Columbia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Columbia University</dc:creator>
  <cp:lastModifiedBy>Goldsmith, Jeff</cp:lastModifiedBy>
  <cp:revision>738</cp:revision>
  <cp:lastPrinted>2018-08-04T13:45:05Z</cp:lastPrinted>
  <dcterms:created xsi:type="dcterms:W3CDTF">2013-09-08T00:57:50Z</dcterms:created>
  <dcterms:modified xsi:type="dcterms:W3CDTF">2022-04-03T02:46:14Z</dcterms:modified>
</cp:coreProperties>
</file>